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7/25/2022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7/25/2022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7/25/2022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A27F7-F0FB-D44A-A375-0DC7C78A3637}"/>
              </a:ext>
            </a:extLst>
          </p:cNvPr>
          <p:cNvSpPr>
            <a:spLocks noGrp="1"/>
          </p:cNvSpPr>
          <p:nvPr>
            <p:ph type="ctrTitle"/>
          </p:nvPr>
        </p:nvSpPr>
        <p:spPr/>
        <p:txBody>
          <a:bodyPr/>
          <a:lstStyle/>
          <a:p>
            <a:r>
              <a:rPr lang="en-GB" b="1" i="0">
                <a:solidFill>
                  <a:srgbClr val="000000"/>
                </a:solidFill>
                <a:effectLst/>
                <a:latin typeface="Arial" panose="020B0604020202020204" pitchFamily="34" charset="0"/>
              </a:rPr>
              <a:t>Twentieth Century Poetry</a:t>
            </a:r>
            <a:endParaRPr lang="en-US"/>
          </a:p>
        </p:txBody>
      </p:sp>
      <p:sp>
        <p:nvSpPr>
          <p:cNvPr id="3" name="Subtitle 2">
            <a:extLst>
              <a:ext uri="{FF2B5EF4-FFF2-40B4-BE49-F238E27FC236}">
                <a16:creationId xmlns:a16="http://schemas.microsoft.com/office/drawing/2014/main" id="{04E2FA42-F407-FB43-85D2-182B01A0BCF5}"/>
              </a:ext>
            </a:extLst>
          </p:cNvPr>
          <p:cNvSpPr>
            <a:spLocks noGrp="1"/>
          </p:cNvSpPr>
          <p:nvPr>
            <p:ph type="subTitle" idx="1"/>
          </p:nvPr>
        </p:nvSpPr>
        <p:spPr/>
        <p:txBody>
          <a:bodyPr>
            <a:normAutofit fontScale="62500" lnSpcReduction="20000"/>
          </a:bodyPr>
          <a:lstStyle/>
          <a:p>
            <a:r>
              <a:rPr lang="en-GB"/>
              <a:t>MA II SEM PAPER V</a:t>
            </a:r>
          </a:p>
          <a:p>
            <a:r>
              <a:rPr lang="en-GB"/>
              <a:t>DEPTT of English</a:t>
            </a:r>
          </a:p>
          <a:p>
            <a:r>
              <a:rPr lang="en-GB"/>
              <a:t>Govt College Paonta Sahib Distt Sirmour HP </a:t>
            </a:r>
          </a:p>
        </p:txBody>
      </p:sp>
    </p:spTree>
    <p:extLst>
      <p:ext uri="{BB962C8B-B14F-4D97-AF65-F5344CB8AC3E}">
        <p14:creationId xmlns:p14="http://schemas.microsoft.com/office/powerpoint/2010/main" val="2587183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71DE-E6AB-6C46-995A-2E80C429EC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A8CB83-4C38-6049-9F34-EF69043232A6}"/>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D61D7A56-9818-B444-A85E-83C24C40F19A}"/>
              </a:ext>
            </a:extLst>
          </p:cNvPr>
          <p:cNvSpPr txBox="1"/>
          <p:nvPr/>
        </p:nvSpPr>
        <p:spPr>
          <a:xfrm>
            <a:off x="3042047" y="1997839"/>
            <a:ext cx="6107906" cy="2862322"/>
          </a:xfrm>
          <a:prstGeom prst="rect">
            <a:avLst/>
          </a:prstGeom>
          <a:noFill/>
        </p:spPr>
        <p:txBody>
          <a:bodyPr wrap="square">
            <a:spAutoFit/>
          </a:bodyPr>
          <a:lstStyle/>
          <a:p>
            <a:pPr algn="l">
              <a:buFont typeface="Arial" panose="020B0604020202020204" pitchFamily="34" charset="0"/>
              <a:buChar char="•"/>
            </a:pPr>
            <a:r>
              <a:rPr lang="en-GB" b="0" i="0">
                <a:solidFill>
                  <a:srgbClr val="000000"/>
                </a:solidFill>
                <a:effectLst/>
                <a:latin typeface="Arial" panose="020B0604020202020204" pitchFamily="34" charset="0"/>
              </a:rPr>
              <a:t>Technical Revolution in PoetryThree influences</a:t>
            </a:r>
          </a:p>
          <a:p>
            <a:pPr algn="l">
              <a:buFont typeface="Arial" panose="020B0604020202020204" pitchFamily="34" charset="0"/>
              <a:buChar char="•"/>
            </a:pPr>
            <a:r>
              <a:rPr lang="en-GB" b="0" i="0">
                <a:solidFill>
                  <a:srgbClr val="000000"/>
                </a:solidFill>
                <a:effectLst/>
                <a:latin typeface="Arial" panose="020B0604020202020204" pitchFamily="34" charset="0"/>
              </a:rPr>
              <a:t>Imagism Ezra Pound( Imagism which demands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precision in imagery and freedom in rhythmic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movement</a:t>
            </a:r>
          </a:p>
          <a:p>
            <a:pPr algn="l">
              <a:buFont typeface="Arial" panose="020B0604020202020204" pitchFamily="34" charset="0"/>
              <a:buChar char="•"/>
            </a:pPr>
            <a:r>
              <a:rPr lang="en-GB" b="0" i="0">
                <a:solidFill>
                  <a:srgbClr val="000000"/>
                </a:solidFill>
                <a:effectLst/>
                <a:latin typeface="Arial" panose="020B0604020202020204" pitchFamily="34" charset="0"/>
              </a:rPr>
              <a:t>Metaphysical poets of th e17th c (John Donne)</a:t>
            </a:r>
          </a:p>
          <a:p>
            <a:pPr algn="l">
              <a:buFont typeface="Arial" panose="020B0604020202020204" pitchFamily="34" charset="0"/>
              <a:buChar char="•"/>
            </a:pPr>
            <a:r>
              <a:rPr lang="en-GB" b="0" i="0">
                <a:solidFill>
                  <a:srgbClr val="000000"/>
                </a:solidFill>
                <a:effectLst/>
                <a:latin typeface="Arial" panose="020B0604020202020204" pitchFamily="34" charset="0"/>
              </a:rPr>
              <a:t>French Symbolist poetry</a:t>
            </a:r>
          </a:p>
          <a:p>
            <a:pPr algn="l">
              <a:buFont typeface="Arial" panose="020B0604020202020204" pitchFamily="34" charset="0"/>
              <a:buChar char="•"/>
            </a:pPr>
            <a:r>
              <a:rPr lang="en-GB" b="0" i="0">
                <a:solidFill>
                  <a:srgbClr val="000000"/>
                </a:solidFill>
                <a:effectLst/>
                <a:latin typeface="Arial" panose="020B0604020202020204" pitchFamily="34" charset="0"/>
              </a:rPr>
              <a:t>Ps the rediscovery of William Blake and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publication of th etwo editions of G.M. Hopkins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poetry also contributed to the development of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20th c poet</a:t>
            </a:r>
          </a:p>
        </p:txBody>
      </p:sp>
    </p:spTree>
    <p:extLst>
      <p:ext uri="{BB962C8B-B14F-4D97-AF65-F5344CB8AC3E}">
        <p14:creationId xmlns:p14="http://schemas.microsoft.com/office/powerpoint/2010/main" val="1742029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135D5-AB41-2A4D-B1F0-1F598C5903F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ED6E2A-8086-7D4B-9AA1-D31FE169FC77}"/>
              </a:ext>
            </a:extLst>
          </p:cNvPr>
          <p:cNvSpPr>
            <a:spLocks noGrp="1"/>
          </p:cNvSpPr>
          <p:nvPr>
            <p:ph idx="1"/>
          </p:nvPr>
        </p:nvSpPr>
        <p:spPr/>
        <p:txBody>
          <a:bodyPr>
            <a:normAutofit fontScale="85000" lnSpcReduction="10000"/>
          </a:bodyPr>
          <a:lstStyle/>
          <a:p>
            <a:r>
              <a:rPr lang="en-GB" b="0" i="0">
                <a:solidFill>
                  <a:srgbClr val="000000"/>
                </a:solidFill>
                <a:effectLst/>
                <a:latin typeface="Arial" panose="020B0604020202020204" pitchFamily="34" charset="0"/>
              </a:rPr>
              <a:t>Technical Revolution in PoetryThree influences</a:t>
            </a:r>
          </a:p>
          <a:p>
            <a:r>
              <a:rPr lang="en-GB" b="0" i="0">
                <a:solidFill>
                  <a:srgbClr val="000000"/>
                </a:solidFill>
                <a:effectLst/>
                <a:latin typeface="Arial" panose="020B0604020202020204" pitchFamily="34" charset="0"/>
              </a:rPr>
              <a:t>Imagism Ezra Pound( Imagism which demands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precision in imagery and freedom in rhythmic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movement</a:t>
            </a:r>
          </a:p>
          <a:p>
            <a:r>
              <a:rPr lang="en-GB" b="0" i="0">
                <a:solidFill>
                  <a:srgbClr val="000000"/>
                </a:solidFill>
                <a:effectLst/>
                <a:latin typeface="Arial" panose="020B0604020202020204" pitchFamily="34" charset="0"/>
              </a:rPr>
              <a:t>Metaphysical poets of th e17th c (John Donne)</a:t>
            </a:r>
          </a:p>
          <a:p>
            <a:r>
              <a:rPr lang="en-GB" b="0" i="0">
                <a:solidFill>
                  <a:srgbClr val="000000"/>
                </a:solidFill>
                <a:effectLst/>
                <a:latin typeface="Arial" panose="020B0604020202020204" pitchFamily="34" charset="0"/>
              </a:rPr>
              <a:t>French Symbolist poetry</a:t>
            </a:r>
          </a:p>
          <a:p>
            <a:r>
              <a:rPr lang="en-GB" b="0" i="0">
                <a:solidFill>
                  <a:srgbClr val="000000"/>
                </a:solidFill>
                <a:effectLst/>
                <a:latin typeface="Arial" panose="020B0604020202020204" pitchFamily="34" charset="0"/>
              </a:rPr>
              <a:t>Ps the rediscovery of William Blake and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publication of th etwo editions of G.M. Hopkins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poetry also contributed to the development of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20th c poet</a:t>
            </a:r>
          </a:p>
        </p:txBody>
      </p:sp>
    </p:spTree>
    <p:extLst>
      <p:ext uri="{BB962C8B-B14F-4D97-AF65-F5344CB8AC3E}">
        <p14:creationId xmlns:p14="http://schemas.microsoft.com/office/powerpoint/2010/main" val="998397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C74D9-766E-2C4E-AF00-F09905167F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78CEAC-D499-A24C-90BE-8BC11A00DE86}"/>
              </a:ext>
            </a:extLst>
          </p:cNvPr>
          <p:cNvSpPr>
            <a:spLocks noGrp="1"/>
          </p:cNvSpPr>
          <p:nvPr>
            <p:ph idx="1"/>
          </p:nvPr>
        </p:nvSpPr>
        <p:spPr/>
        <p:txBody>
          <a:bodyPr/>
          <a:lstStyle/>
          <a:p>
            <a:r>
              <a:rPr lang="en-GB" b="0" i="1">
                <a:solidFill>
                  <a:srgbClr val="000000"/>
                </a:solidFill>
                <a:effectLst/>
                <a:latin typeface="Arial" panose="020B0604020202020204" pitchFamily="34" charset="0"/>
              </a:rPr>
              <a:t>Twentieth-Century English Poetry</a:t>
            </a:r>
            <a:r>
              <a:rPr lang="en-GB" b="0" i="0">
                <a:solidFill>
                  <a:srgbClr val="000000"/>
                </a:solidFill>
                <a:effectLst/>
                <a:latin typeface="Arial" panose="020B0604020202020204" pitchFamily="34" charset="0"/>
              </a:rPr>
              <a:t> contains the poetry of over 280 poets from 1900 to the present day, including W.B. Yeats, Rudyard Kipling, Wilfred Owen, Robert Graves, A.E. Housman, John Betjeman, Fleur Adcock, Tony Harrison, Benjamin Zephaniah, Isaac Rosenberg, D.H. Lawrence and Carol Ann Duffy and many others from the lists of Carcanet, Enitharmon, Anvil Press, Bloodaxe Books and other poetry publishers. It also incorporates works by poets such as Sylvia Plath, T.S. Eliot, Seamus Heaney, Ted Hughes, Louis MacNeice and Siegfried Sassoon from </a:t>
            </a:r>
            <a:r>
              <a:rPr lang="en-GB" b="0" i="1">
                <a:solidFill>
                  <a:srgbClr val="000000"/>
                </a:solidFill>
                <a:effectLst/>
                <a:latin typeface="Arial" panose="020B0604020202020204" pitchFamily="34" charset="0"/>
              </a:rPr>
              <a:t>The Faber Poetry Library</a:t>
            </a:r>
            <a:r>
              <a:rPr lang="en-GB" b="0" i="0">
                <a:solidFill>
                  <a:srgbClr val="000000"/>
                </a:solidFill>
                <a:effectLst/>
                <a:latin typeface="Arial" panose="020B0604020202020204" pitchFamily="34" charset="0"/>
              </a:rPr>
              <a:t>.</a:t>
            </a:r>
            <a:endParaRPr lang="en-US"/>
          </a:p>
        </p:txBody>
      </p:sp>
    </p:spTree>
    <p:extLst>
      <p:ext uri="{BB962C8B-B14F-4D97-AF65-F5344CB8AC3E}">
        <p14:creationId xmlns:p14="http://schemas.microsoft.com/office/powerpoint/2010/main" val="3480583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9240-34A1-E04F-B115-C38E170256A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E4F268-1682-0F42-B698-0C01F556ECE9}"/>
              </a:ext>
            </a:extLst>
          </p:cNvPr>
          <p:cNvSpPr>
            <a:spLocks noGrp="1"/>
          </p:cNvSpPr>
          <p:nvPr>
            <p:ph idx="1"/>
          </p:nvPr>
        </p:nvSpPr>
        <p:spPr/>
        <p:txBody>
          <a:bodyPr>
            <a:normAutofit fontScale="92500" lnSpcReduction="20000"/>
          </a:bodyPr>
          <a:lstStyle/>
          <a:p>
            <a:r>
              <a:rPr lang="en-GB" b="0" i="0">
                <a:solidFill>
                  <a:srgbClr val="000000"/>
                </a:solidFill>
                <a:effectLst/>
                <a:latin typeface="Arial" panose="020B0604020202020204" pitchFamily="34" charset="0"/>
              </a:rPr>
              <a:t>The collection reflects the multiple concerns and techniques of a century's writing. From modernist experiment to post-modern playfulness, from Georgian convention to free-verse confession, and from Edwardian poetry of empire to post-imperial diversity, the collection embraces vital contrasts and continuities. The extraordinary diversity of the century's early decades are given full representation: Edwardian and Georgian writers such Robert Bridges, A.E. Housman, Thomas Hardy, Rudyard Kipling, Charlotte Mew and John Masefield can be searched alongside the revolutionary modernist writings of W.B. Yeats, T.S. Eliot, Ford Madox Ford, John Rodker, D.H. Lawrence, Hugh MacDiarmid and Basil Bunting and the war poetry of Siegfried Sassoon, Wilfred Owen, Isaac Rosenberg, David Jones, Robert Graves and Laurence Binyon.</a:t>
            </a:r>
            <a:endParaRPr lang="en-US"/>
          </a:p>
        </p:txBody>
      </p:sp>
    </p:spTree>
    <p:extLst>
      <p:ext uri="{BB962C8B-B14F-4D97-AF65-F5344CB8AC3E}">
        <p14:creationId xmlns:p14="http://schemas.microsoft.com/office/powerpoint/2010/main" val="3933835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08A2C-D5DA-3146-A5F1-1624548D52B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05AF06B-9488-8A46-8540-FF54E5B8A11F}"/>
              </a:ext>
            </a:extLst>
          </p:cNvPr>
          <p:cNvSpPr>
            <a:spLocks noGrp="1"/>
          </p:cNvSpPr>
          <p:nvPr>
            <p:ph idx="1"/>
          </p:nvPr>
        </p:nvSpPr>
        <p:spPr/>
        <p:txBody>
          <a:bodyPr>
            <a:normAutofit lnSpcReduction="10000"/>
          </a:bodyPr>
          <a:lstStyle/>
          <a:p>
            <a:r>
              <a:rPr lang="en-GB" b="0" i="0">
                <a:solidFill>
                  <a:srgbClr val="000000"/>
                </a:solidFill>
                <a:effectLst/>
                <a:latin typeface="Arial" panose="020B0604020202020204" pitchFamily="34" charset="0"/>
              </a:rPr>
              <a:t>Stephen Spender, Stevie Smith and C. Day-Lewis, and 'Movement' poets like D.J. Enright, Kingsley Amis and John Wain, feature alongside their less well-known contemporaries, such as Ruth Pitter, Anne Ridler and Phoebe Hesketh, or the Surrealists Charles Madge and David Gascoyne. In addition, the collection includes a major body of contemporary writing, from established figures such as Seamus Heaney, Paul Muldoon, Les Murray, Carol Ann Duffy, Fred D'Aguiar and Fleur Adcock to a younger generation of emerging writers. There is a particularly strong strand of Irish writing, from Yeats, James Joyce and Padraic Colum to P.J. Kavanagh, Derek Mahon, Eavan Boland, Medbh McGuckian and Sinéad Morrissey.</a:t>
            </a:r>
            <a:endParaRPr lang="en-US"/>
          </a:p>
        </p:txBody>
      </p:sp>
    </p:spTree>
    <p:extLst>
      <p:ext uri="{BB962C8B-B14F-4D97-AF65-F5344CB8AC3E}">
        <p14:creationId xmlns:p14="http://schemas.microsoft.com/office/powerpoint/2010/main" val="3999888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BC03-72A6-6B43-A299-A6890D7584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634E346-A8B4-3D47-9967-09642245373C}"/>
              </a:ext>
            </a:extLst>
          </p:cNvPr>
          <p:cNvSpPr>
            <a:spLocks noGrp="1"/>
          </p:cNvSpPr>
          <p:nvPr>
            <p:ph idx="1"/>
          </p:nvPr>
        </p:nvSpPr>
        <p:spPr/>
        <p:txBody>
          <a:bodyPr/>
          <a:lstStyle/>
          <a:p>
            <a:endParaRPr lang="en-GB"/>
          </a:p>
          <a:p>
            <a:endParaRPr lang="en-GB"/>
          </a:p>
          <a:p>
            <a:r>
              <a:rPr lang="en-GB"/>
              <a:t>     Thank you </a:t>
            </a:r>
            <a:endParaRPr lang="en-US"/>
          </a:p>
        </p:txBody>
      </p:sp>
    </p:spTree>
    <p:extLst>
      <p:ext uri="{BB962C8B-B14F-4D97-AF65-F5344CB8AC3E}">
        <p14:creationId xmlns:p14="http://schemas.microsoft.com/office/powerpoint/2010/main" val="129247780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Gallery</vt:lpstr>
      <vt:lpstr>Twentieth Century Poetry</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Twentieth Century Poetry</dc:title>
  <dc:creator>Unknown User</dc:creator>
  <cp:lastModifiedBy>Unknown User</cp:lastModifiedBy>
  <cp:revision>1</cp:revision>
  <dcterms:created xsi:type="dcterms:W3CDTF">2022-07-24T20:37:24Z</dcterms:created>
  <dcterms:modified xsi:type="dcterms:W3CDTF">2022-07-24T20:43:38Z</dcterms:modified>
</cp:coreProperties>
</file>